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72" r:id="rId4"/>
    <p:sldId id="273" r:id="rId5"/>
    <p:sldId id="274" r:id="rId6"/>
    <p:sldId id="275" r:id="rId7"/>
    <p:sldId id="276" r:id="rId8"/>
    <p:sldId id="277" r:id="rId9"/>
    <p:sldId id="278" r:id="rId10"/>
    <p:sldId id="265" r:id="rId11"/>
    <p:sldId id="266" r:id="rId12"/>
    <p:sldId id="267" r:id="rId13"/>
    <p:sldId id="269" r:id="rId14"/>
    <p:sldId id="279" r:id="rId15"/>
    <p:sldId id="268" r:id="rId16"/>
    <p:sldId id="280" r:id="rId17"/>
    <p:sldId id="281" r:id="rId18"/>
    <p:sldId id="282" r:id="rId19"/>
    <p:sldId id="283" r:id="rId20"/>
    <p:sldId id="284" r:id="rId21"/>
    <p:sldId id="285" r:id="rId22"/>
    <p:sldId id="286" r:id="rId23"/>
    <p:sldId id="287" r:id="rId24"/>
    <p:sldId id="288"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12/12/2022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b/b4/Capillary_hemangioma_-_very_high_mag.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3/31/Cavernous_liver_hemangioma_-_intermed_mag.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urgicalpathologyatlas.com/glfusion/mediagallery/media.php?f=1&amp;s=20080802163632634&amp;i=0&amp;p=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Vasculitis</a:t>
            </a:r>
            <a:endParaRPr lang="ar-SA" dirty="0"/>
          </a:p>
        </p:txBody>
      </p:sp>
      <p:sp>
        <p:nvSpPr>
          <p:cNvPr id="3" name="Content Placeholder 2"/>
          <p:cNvSpPr>
            <a:spLocks noGrp="1"/>
          </p:cNvSpPr>
          <p:nvPr>
            <p:ph idx="1"/>
          </p:nvPr>
        </p:nvSpPr>
        <p:spPr/>
        <p:txBody>
          <a:bodyPr/>
          <a:lstStyle/>
          <a:p>
            <a:pPr algn="l">
              <a:buNone/>
            </a:pPr>
            <a:r>
              <a:rPr lang="en-US" dirty="0"/>
              <a:t>Inflammation of the blood vessel wall. </a:t>
            </a:r>
          </a:p>
          <a:p>
            <a:pPr algn="l">
              <a:buNone/>
            </a:pPr>
            <a:r>
              <a:rPr lang="en-US" dirty="0"/>
              <a:t>1- Direct infection (Bacterial, Viral)</a:t>
            </a:r>
          </a:p>
          <a:p>
            <a:pPr algn="l">
              <a:buNone/>
            </a:pPr>
            <a:r>
              <a:rPr lang="en-US" dirty="0"/>
              <a:t>2- Immunologic mediated (Systemic Lupus Erythematosus, Henoch-Schonlein Purpura)</a:t>
            </a:r>
          </a:p>
          <a:p>
            <a:pPr algn="l">
              <a:buNone/>
            </a:pPr>
            <a:r>
              <a:rPr lang="en-US" dirty="0"/>
              <a:t>3- Unknown (Giant cell arteritis, Polyarteritis nodosa)</a:t>
            </a:r>
            <a:endParaRPr lang="ar-SA" dirty="0"/>
          </a:p>
        </p:txBody>
      </p:sp>
    </p:spTree>
    <p:extLst>
      <p:ext uri="{BB962C8B-B14F-4D97-AF65-F5344CB8AC3E}">
        <p14:creationId xmlns:p14="http://schemas.microsoft.com/office/powerpoint/2010/main" val="389067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Vascular Tumors:</a:t>
            </a:r>
            <a:r>
              <a:rPr lang="en-US" dirty="0"/>
              <a:t> </a:t>
            </a:r>
            <a:endParaRPr lang="ar-SA" dirty="0"/>
          </a:p>
        </p:txBody>
      </p:sp>
      <p:sp>
        <p:nvSpPr>
          <p:cNvPr id="3" name="Content Placeholder 2"/>
          <p:cNvSpPr>
            <a:spLocks noGrp="1"/>
          </p:cNvSpPr>
          <p:nvPr>
            <p:ph idx="1"/>
          </p:nvPr>
        </p:nvSpPr>
        <p:spPr/>
        <p:txBody>
          <a:bodyPr/>
          <a:lstStyle/>
          <a:p>
            <a:pPr algn="l">
              <a:buNone/>
            </a:pPr>
            <a:r>
              <a:rPr lang="en-US" dirty="0"/>
              <a:t>Tumors of blood vessels and lymphatics range from benign hemangiomas to intermediate lesions that are locally aggressive but infrequently metastatic, to relatively rare highly malignant angiosarcoma.</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Benign Tumors:</a:t>
            </a:r>
            <a:br>
              <a:rPr lang="en-US" dirty="0"/>
            </a:br>
            <a:endParaRPr lang="ar-SA" dirty="0"/>
          </a:p>
        </p:txBody>
      </p:sp>
      <p:sp>
        <p:nvSpPr>
          <p:cNvPr id="3" name="Content Placeholder 2"/>
          <p:cNvSpPr>
            <a:spLocks noGrp="1"/>
          </p:cNvSpPr>
          <p:nvPr>
            <p:ph idx="1"/>
          </p:nvPr>
        </p:nvSpPr>
        <p:spPr/>
        <p:txBody>
          <a:bodyPr/>
          <a:lstStyle/>
          <a:p>
            <a:pPr algn="l" rtl="1">
              <a:buNone/>
            </a:pPr>
            <a:r>
              <a:rPr lang="en-US" dirty="0"/>
              <a:t>1- Hemangioma:</a:t>
            </a:r>
          </a:p>
          <a:p>
            <a:pPr algn="l" rtl="1">
              <a:buNone/>
            </a:pPr>
            <a:r>
              <a:rPr lang="en-US" dirty="0"/>
              <a:t>Are very common tumors characterized by increased numbers of normal or abnormal vessels filled with blood. These tumors constitute 7% of all benign tumors of infancy and childhood. Most are present at birth but may regress spontaneously. Malignant transformation is rare.</a:t>
            </a:r>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a:buNone/>
            </a:pPr>
            <a:r>
              <a:rPr lang="en-US" dirty="0"/>
              <a:t>a- Capillary hemangioma. It is the most common variant occur in the skin, subcutaneous tissue, mucous membrane. Appears bright red to blue and vary from few millimeters to several centimeters. Histologically there are unencapsulated aggregates of closely packed thin walled capillaries filled with blood. </a:t>
            </a:r>
          </a:p>
          <a:p>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2" cstate="print"/>
          <a:stretch>
            <a:fillRect/>
          </a:stretch>
        </p:blipFill>
        <p:spPr bwMode="auto">
          <a:xfrm>
            <a:off x="1279922" y="1935163"/>
            <a:ext cx="6584156" cy="438943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File:Capillary hemangioma - very high mag.jpg">
            <a:hlinkClick r:id="rId2"/>
          </p:cNvPr>
          <p:cNvPicPr>
            <a:picLocks noChangeAspect="1" noChangeArrowheads="1"/>
          </p:cNvPicPr>
          <p:nvPr/>
        </p:nvPicPr>
        <p:blipFill>
          <a:blip r:embed="rId3" cstate="print"/>
          <a:srcRect/>
          <a:stretch>
            <a:fillRect/>
          </a:stretch>
        </p:blipFill>
        <p:spPr bwMode="auto">
          <a:xfrm>
            <a:off x="685800" y="1066800"/>
            <a:ext cx="7620000" cy="50768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a:buNone/>
            </a:pPr>
            <a:r>
              <a:rPr lang="en-US" dirty="0"/>
              <a:t>b- Cavernous hemangioma. These are characterized by  large dilated vascular channels unencapsulated and involving deep structures. 1-2 cm in diameter. Histologically composed of cavernous blood filled vascular spaces.</a:t>
            </a:r>
          </a:p>
          <a:p>
            <a:pPr algn="l">
              <a:buNone/>
            </a:pP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le:Cavernous liver hemangioma - intermed mag.jpg">
            <a:hlinkClick r:id="rId2"/>
          </p:cNvPr>
          <p:cNvPicPr>
            <a:picLocks noChangeAspect="1" noChangeArrowheads="1"/>
          </p:cNvPicPr>
          <p:nvPr/>
        </p:nvPicPr>
        <p:blipFill>
          <a:blip r:embed="rId3" cstate="print"/>
          <a:srcRect/>
          <a:stretch>
            <a:fillRect/>
          </a:stretch>
        </p:blipFill>
        <p:spPr bwMode="auto">
          <a:xfrm>
            <a:off x="381000" y="762000"/>
            <a:ext cx="7620000" cy="50768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1">
              <a:buNone/>
            </a:pPr>
            <a:r>
              <a:rPr lang="en-US" dirty="0"/>
              <a:t>2- Lymphangioma: </a:t>
            </a:r>
          </a:p>
          <a:p>
            <a:pPr algn="l" rtl="1">
              <a:buNone/>
            </a:pPr>
            <a:r>
              <a:rPr lang="en-US" dirty="0"/>
              <a:t>Are benign lymphatic tumors analogue of hemangioma. Also consists of 2 types:</a:t>
            </a:r>
          </a:p>
          <a:p>
            <a:pPr algn="l" rtl="1">
              <a:buNone/>
            </a:pPr>
            <a:r>
              <a:rPr lang="en-US" dirty="0"/>
              <a:t>1- Simple capillary Lymphangioma</a:t>
            </a:r>
          </a:p>
          <a:p>
            <a:pPr algn="l" rtl="1">
              <a:buNone/>
            </a:pPr>
            <a:r>
              <a:rPr lang="en-US" dirty="0"/>
              <a:t>2- Cavernous Lymphangioma. (Cystic hygroma).</a:t>
            </a:r>
          </a:p>
          <a:p>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ghorayeb.com/files/Lymphangioma_Infant_B.jpg"/>
          <p:cNvPicPr>
            <a:picLocks noChangeAspect="1" noChangeArrowheads="1"/>
          </p:cNvPicPr>
          <p:nvPr/>
        </p:nvPicPr>
        <p:blipFill>
          <a:blip r:embed="rId2" cstate="print"/>
          <a:srcRect/>
          <a:stretch>
            <a:fillRect/>
          </a:stretch>
        </p:blipFill>
        <p:spPr bwMode="auto">
          <a:xfrm>
            <a:off x="2971800" y="1085850"/>
            <a:ext cx="2743200" cy="40195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ymphangioma">
            <a:hlinkClick r:id="rId2"/>
          </p:cNvPr>
          <p:cNvPicPr>
            <a:picLocks noChangeAspect="1" noChangeArrowheads="1"/>
          </p:cNvPicPr>
          <p:nvPr/>
        </p:nvPicPr>
        <p:blipFill>
          <a:blip r:embed="rId3" cstate="print"/>
          <a:srcRect/>
          <a:stretch>
            <a:fillRect/>
          </a:stretch>
        </p:blipFill>
        <p:spPr bwMode="auto">
          <a:xfrm>
            <a:off x="1981200" y="914400"/>
            <a:ext cx="5715000" cy="52006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Giant cell (temporal) vasculitis:</a:t>
            </a:r>
            <a:br>
              <a:rPr lang="en-US" dirty="0"/>
            </a:br>
            <a:endParaRPr lang="ar-SA" dirty="0"/>
          </a:p>
        </p:txBody>
      </p:sp>
      <p:sp>
        <p:nvSpPr>
          <p:cNvPr id="3" name="Content Placeholder 2"/>
          <p:cNvSpPr>
            <a:spLocks noGrp="1"/>
          </p:cNvSpPr>
          <p:nvPr>
            <p:ph idx="1"/>
          </p:nvPr>
        </p:nvSpPr>
        <p:spPr/>
        <p:txBody>
          <a:bodyPr/>
          <a:lstStyle/>
          <a:p>
            <a:pPr algn="l">
              <a:buNone/>
            </a:pPr>
            <a:r>
              <a:rPr lang="en-US" dirty="0"/>
              <a:t>Chronic granulomatous inflammation  affecting large to small sized arteries mainly the arteries of the head, blindness may occur especially if the ophthalmic artery is involved.</a:t>
            </a:r>
          </a:p>
          <a:p>
            <a:endParaRPr lang="ar-SA" dirty="0"/>
          </a:p>
        </p:txBody>
      </p:sp>
    </p:spTree>
    <p:extLst>
      <p:ext uri="{BB962C8B-B14F-4D97-AF65-F5344CB8AC3E}">
        <p14:creationId xmlns:p14="http://schemas.microsoft.com/office/powerpoint/2010/main" val="22442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Intermediate Grade Tumors: </a:t>
            </a:r>
            <a:br>
              <a:rPr lang="en-US" dirty="0"/>
            </a:br>
            <a:endParaRPr lang="ar-SA" dirty="0"/>
          </a:p>
        </p:txBody>
      </p:sp>
      <p:sp>
        <p:nvSpPr>
          <p:cNvPr id="3" name="Content Placeholder 2"/>
          <p:cNvSpPr>
            <a:spLocks noGrp="1"/>
          </p:cNvSpPr>
          <p:nvPr>
            <p:ph idx="1"/>
          </p:nvPr>
        </p:nvSpPr>
        <p:spPr/>
        <p:txBody>
          <a:bodyPr/>
          <a:lstStyle/>
          <a:p>
            <a:pPr algn="l">
              <a:buNone/>
            </a:pPr>
            <a:r>
              <a:rPr lang="en-US" b="1" u="sng" dirty="0"/>
              <a:t>Kaposi Sarcoma:</a:t>
            </a:r>
            <a:endParaRPr lang="en-US" dirty="0"/>
          </a:p>
          <a:p>
            <a:pPr algn="l">
              <a:buNone/>
            </a:pPr>
            <a:r>
              <a:rPr lang="en-US" dirty="0"/>
              <a:t>It is common in patients with AIDS, and is caused by a virus of herpes virus subfamily , but can occur in HIV negative patients.</a:t>
            </a:r>
          </a:p>
          <a:p>
            <a:pPr algn="l">
              <a:buNone/>
            </a:pPr>
            <a:r>
              <a:rPr lang="en-US" b="1" dirty="0"/>
              <a:t>The pathogenesis </a:t>
            </a:r>
            <a:r>
              <a:rPr lang="en-US" dirty="0"/>
              <a:t>is uncertain, but there is evidence of virus associated neoplasm ( herpes Virus type 8).</a:t>
            </a:r>
            <a:endParaRPr lang="en-US" b="1" dirty="0"/>
          </a:p>
          <a:p>
            <a:pPr algn="l">
              <a:buNone/>
            </a:pPr>
            <a:r>
              <a:rPr lang="en-US" b="1" dirty="0"/>
              <a:t>Morphology </a:t>
            </a:r>
            <a:r>
              <a:rPr lang="en-US" dirty="0"/>
              <a:t>: It passes thru three stages ( patch, plaque and nodule), composed of plump, proliferating endothelial cells.</a:t>
            </a:r>
            <a:endParaRPr lang="ar-SA"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47" y="2133600"/>
            <a:ext cx="298695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33600"/>
            <a:ext cx="396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77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Hemangioendothelioma</a:t>
            </a:r>
          </a:p>
        </p:txBody>
      </p:sp>
      <p:sp>
        <p:nvSpPr>
          <p:cNvPr id="3" name="Content Placeholder 2"/>
          <p:cNvSpPr>
            <a:spLocks noGrp="1"/>
          </p:cNvSpPr>
          <p:nvPr>
            <p:ph idx="1"/>
          </p:nvPr>
        </p:nvSpPr>
        <p:spPr/>
        <p:txBody>
          <a:bodyPr/>
          <a:lstStyle/>
          <a:p>
            <a:pPr marL="0" indent="0" algn="l">
              <a:buNone/>
            </a:pPr>
            <a:r>
              <a:rPr lang="en-US" dirty="0"/>
              <a:t>Vascular tumor occur around medium-sized, and large veins., composed of plump endothelial cells, and vascular channels. </a:t>
            </a:r>
          </a:p>
          <a:p>
            <a:pPr marL="0" indent="0" algn="l">
              <a:buNone/>
            </a:pPr>
            <a:r>
              <a:rPr lang="en-US" dirty="0"/>
              <a:t>Recurrence rate is high, but rarely give metastasis.</a:t>
            </a:r>
          </a:p>
        </p:txBody>
      </p:sp>
    </p:spTree>
    <p:extLst>
      <p:ext uri="{BB962C8B-B14F-4D97-AF65-F5344CB8AC3E}">
        <p14:creationId xmlns:p14="http://schemas.microsoft.com/office/powerpoint/2010/main" val="71819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Malignant Tumors:</a:t>
            </a:r>
            <a:br>
              <a:rPr lang="en-US" dirty="0"/>
            </a:br>
            <a:endParaRPr lang="ar-SA" dirty="0"/>
          </a:p>
        </p:txBody>
      </p:sp>
      <p:sp>
        <p:nvSpPr>
          <p:cNvPr id="3" name="Content Placeholder 2"/>
          <p:cNvSpPr>
            <a:spLocks noGrp="1"/>
          </p:cNvSpPr>
          <p:nvPr>
            <p:ph idx="1"/>
          </p:nvPr>
        </p:nvSpPr>
        <p:spPr/>
        <p:txBody>
          <a:bodyPr>
            <a:normAutofit/>
          </a:bodyPr>
          <a:lstStyle/>
          <a:p>
            <a:pPr algn="l">
              <a:buNone/>
            </a:pPr>
            <a:r>
              <a:rPr lang="en-US" b="1" dirty="0"/>
              <a:t>Angiosarcoma:</a:t>
            </a:r>
            <a:endParaRPr lang="en-US" dirty="0"/>
          </a:p>
          <a:p>
            <a:pPr algn="l">
              <a:buNone/>
            </a:pPr>
            <a:r>
              <a:rPr lang="en-US" dirty="0"/>
              <a:t>Is a malignant endothelial neoplasms with histology varying from highly differentiated tumors to anaplastic tumors. Hepatic angiosarcoma are associated with exposure to arsenic. </a:t>
            </a:r>
          </a:p>
          <a:p>
            <a:pPr algn="l">
              <a:buNone/>
            </a:pPr>
            <a:endParaRPr lang="en-US" dirty="0"/>
          </a:p>
          <a:p>
            <a:pPr algn="l">
              <a:buNone/>
            </a:pPr>
            <a:r>
              <a:rPr lang="en-US" dirty="0"/>
              <a:t>It is aggressive tumor with a 5-year survival rate of 30%.</a:t>
            </a:r>
          </a:p>
          <a:p>
            <a:pPr algn="l"/>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286000"/>
            <a:ext cx="38862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6576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309" y="4267200"/>
            <a:ext cx="3629891"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84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Tumors</a:t>
            </a:r>
          </a:p>
        </p:txBody>
      </p:sp>
      <p:sp>
        <p:nvSpPr>
          <p:cNvPr id="3" name="Content Placeholder 2"/>
          <p:cNvSpPr>
            <a:spLocks noGrp="1"/>
          </p:cNvSpPr>
          <p:nvPr>
            <p:ph idx="1"/>
          </p:nvPr>
        </p:nvSpPr>
        <p:spPr/>
        <p:txBody>
          <a:bodyPr/>
          <a:lstStyle/>
          <a:p>
            <a:pPr marL="0" indent="0" algn="l">
              <a:buNone/>
            </a:pPr>
            <a:r>
              <a:rPr lang="en-US" dirty="0"/>
              <a:t>1-Metastatic tumors: More common than primary, mainly involving the pericardium causing pericarditis or pericadial effusion. Mainly from lung, breast, melanoma or lymphoma.</a:t>
            </a:r>
          </a:p>
          <a:p>
            <a:pPr marL="0" indent="0" algn="l">
              <a:buNone/>
            </a:pPr>
            <a:r>
              <a:rPr lang="en-US" dirty="0"/>
              <a:t>2- Primary tumors: Are rare, the most common is:</a:t>
            </a:r>
          </a:p>
          <a:p>
            <a:pPr marL="0" indent="0" algn="l">
              <a:buNone/>
            </a:pPr>
            <a:r>
              <a:rPr lang="en-US" b="1" dirty="0"/>
              <a:t>Myxoma:</a:t>
            </a:r>
            <a:r>
              <a:rPr lang="en-US" dirty="0"/>
              <a:t> Benign tumor arise in the left atrium, can occur in adult at any age. Although benign but may cause problems, affecting the blood flow thru atrium , and may pieces from tumor detach to form </a:t>
            </a:r>
            <a:r>
              <a:rPr lang="en-US" dirty="0" err="1"/>
              <a:t>embli</a:t>
            </a:r>
            <a:r>
              <a:rPr lang="en-US"/>
              <a:t>.</a:t>
            </a:r>
            <a:endParaRPr lang="en-US" b="1" dirty="0"/>
          </a:p>
          <a:p>
            <a:pPr marL="0" indent="0" algn="l">
              <a:buNone/>
            </a:pPr>
            <a:endParaRPr lang="en-US" dirty="0"/>
          </a:p>
        </p:txBody>
      </p:sp>
    </p:spTree>
    <p:extLst>
      <p:ext uri="{BB962C8B-B14F-4D97-AF65-F5344CB8AC3E}">
        <p14:creationId xmlns:p14="http://schemas.microsoft.com/office/powerpoint/2010/main" val="33450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It is unknown, but there is evidence of T-cell mediated immune response.</a:t>
            </a:r>
            <a:endParaRPr lang="ar-SA" dirty="0"/>
          </a:p>
        </p:txBody>
      </p:sp>
    </p:spTree>
    <p:extLst>
      <p:ext uri="{BB962C8B-B14F-4D97-AF65-F5344CB8AC3E}">
        <p14:creationId xmlns:p14="http://schemas.microsoft.com/office/powerpoint/2010/main" val="129923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endParaRPr lang="ar-SA" dirty="0"/>
          </a:p>
        </p:txBody>
      </p:sp>
      <p:sp>
        <p:nvSpPr>
          <p:cNvPr id="3" name="Content Placeholder 2"/>
          <p:cNvSpPr>
            <a:spLocks noGrp="1"/>
          </p:cNvSpPr>
          <p:nvPr>
            <p:ph idx="1"/>
          </p:nvPr>
        </p:nvSpPr>
        <p:spPr/>
        <p:txBody>
          <a:bodyPr/>
          <a:lstStyle/>
          <a:p>
            <a:pPr algn="l">
              <a:buNone/>
            </a:pPr>
            <a:r>
              <a:rPr lang="en-US" dirty="0"/>
              <a:t>Nodular intimal thickening with reduction of the lumen and occasional thrombosis. Granulomatous reaction limited to the inner half of the media centered on internal elastic membrane.</a:t>
            </a:r>
          </a:p>
          <a:p>
            <a:pPr algn="l">
              <a:buNone/>
            </a:pPr>
            <a:endParaRPr lang="ar-SA" dirty="0"/>
          </a:p>
        </p:txBody>
      </p:sp>
    </p:spTree>
    <p:extLst>
      <p:ext uri="{BB962C8B-B14F-4D97-AF65-F5344CB8AC3E}">
        <p14:creationId xmlns:p14="http://schemas.microsoft.com/office/powerpoint/2010/main" val="318954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cstate="print"/>
          <a:srcRect/>
          <a:stretch>
            <a:fillRect/>
          </a:stretch>
        </p:blipFill>
        <p:spPr bwMode="auto">
          <a:xfrm>
            <a:off x="1905000" y="1752600"/>
            <a:ext cx="5479309" cy="3972719"/>
          </a:xfrm>
          <a:prstGeom prst="rect">
            <a:avLst/>
          </a:prstGeom>
          <a:noFill/>
          <a:ln w="9525">
            <a:noFill/>
            <a:miter lim="800000"/>
            <a:headEnd/>
            <a:tailEnd/>
          </a:ln>
          <a:effectLst/>
        </p:spPr>
      </p:pic>
    </p:spTree>
    <p:extLst>
      <p:ext uri="{BB962C8B-B14F-4D97-AF65-F5344CB8AC3E}">
        <p14:creationId xmlns:p14="http://schemas.microsoft.com/office/powerpoint/2010/main" val="148546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700" b="1" dirty="0"/>
            </a:br>
            <a:br>
              <a:rPr lang="en-US" sz="2700" b="1" dirty="0"/>
            </a:br>
            <a:r>
              <a:rPr lang="en-US" sz="3600" b="1" dirty="0"/>
              <a:t>Thromboangiitis Obliterans</a:t>
            </a:r>
            <a:br>
              <a:rPr lang="en-US" sz="3600" b="1" dirty="0"/>
            </a:br>
            <a:r>
              <a:rPr lang="en-US" sz="3600" b="1" dirty="0"/>
              <a:t>(Buerger Disease)</a:t>
            </a:r>
            <a:br>
              <a:rPr lang="en-US" dirty="0"/>
            </a:br>
            <a:endParaRPr lang="ar-SA" dirty="0"/>
          </a:p>
        </p:txBody>
      </p:sp>
      <p:sp>
        <p:nvSpPr>
          <p:cNvPr id="3" name="Content Placeholder 2"/>
          <p:cNvSpPr>
            <a:spLocks noGrp="1"/>
          </p:cNvSpPr>
          <p:nvPr>
            <p:ph idx="1"/>
          </p:nvPr>
        </p:nvSpPr>
        <p:spPr/>
        <p:txBody>
          <a:bodyPr/>
          <a:lstStyle/>
          <a:p>
            <a:pPr algn="l">
              <a:buNone/>
            </a:pPr>
            <a:r>
              <a:rPr lang="en-US" dirty="0"/>
              <a:t>Segmental thrombosing acute and chronic inflammation of medium-sized and small arteries mainly tibial and radial arteries. Occur exclusively in heavy smokers.</a:t>
            </a:r>
            <a:endParaRPr lang="ar-SA" dirty="0"/>
          </a:p>
        </p:txBody>
      </p:sp>
    </p:spTree>
    <p:extLst>
      <p:ext uri="{BB962C8B-B14F-4D97-AF65-F5344CB8AC3E}">
        <p14:creationId xmlns:p14="http://schemas.microsoft.com/office/powerpoint/2010/main" val="339277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Pathogenesis:</a:t>
            </a:r>
            <a:endParaRPr lang="ar-SA" dirty="0"/>
          </a:p>
        </p:txBody>
      </p:sp>
      <p:sp>
        <p:nvSpPr>
          <p:cNvPr id="3" name="Content Placeholder 2"/>
          <p:cNvSpPr>
            <a:spLocks noGrp="1"/>
          </p:cNvSpPr>
          <p:nvPr>
            <p:ph idx="1"/>
          </p:nvPr>
        </p:nvSpPr>
        <p:spPr/>
        <p:txBody>
          <a:bodyPr/>
          <a:lstStyle/>
          <a:p>
            <a:pPr algn="l">
              <a:buNone/>
            </a:pPr>
            <a:r>
              <a:rPr lang="en-US" dirty="0"/>
              <a:t>Patients have hypersensitivity to tobacco products and there is direct toxicity to endothelium by tobacco.</a:t>
            </a:r>
            <a:endParaRPr lang="ar-SA" dirty="0"/>
          </a:p>
        </p:txBody>
      </p:sp>
    </p:spTree>
    <p:extLst>
      <p:ext uri="{BB962C8B-B14F-4D97-AF65-F5344CB8AC3E}">
        <p14:creationId xmlns:p14="http://schemas.microsoft.com/office/powerpoint/2010/main" val="19118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Morphology:</a:t>
            </a:r>
            <a:br>
              <a:rPr lang="en-US" dirty="0"/>
            </a:br>
            <a:endParaRPr lang="ar-SA" dirty="0"/>
          </a:p>
        </p:txBody>
      </p:sp>
      <p:sp>
        <p:nvSpPr>
          <p:cNvPr id="3" name="Content Placeholder 2"/>
          <p:cNvSpPr>
            <a:spLocks noGrp="1"/>
          </p:cNvSpPr>
          <p:nvPr>
            <p:ph idx="1"/>
          </p:nvPr>
        </p:nvSpPr>
        <p:spPr/>
        <p:txBody>
          <a:bodyPr/>
          <a:lstStyle/>
          <a:p>
            <a:pPr algn="l">
              <a:buNone/>
            </a:pPr>
            <a:r>
              <a:rPr lang="en-US" dirty="0"/>
              <a:t>Sharply segmental acute and chronic vasculitis of medium-sized and small arteries of the extremities. Microscopically Acute and chronic inflammation accompanied by luminal thrombosis. </a:t>
            </a:r>
          </a:p>
          <a:p>
            <a:endParaRPr lang="ar-SA" dirty="0"/>
          </a:p>
        </p:txBody>
      </p:sp>
    </p:spTree>
    <p:extLst>
      <p:ext uri="{BB962C8B-B14F-4D97-AF65-F5344CB8AC3E}">
        <p14:creationId xmlns:p14="http://schemas.microsoft.com/office/powerpoint/2010/main" val="314348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tretch>
            <a:fillRect/>
          </a:stretch>
        </p:blipFill>
        <p:spPr bwMode="auto">
          <a:xfrm>
            <a:off x="1645708" y="1935163"/>
            <a:ext cx="5852583" cy="4389437"/>
          </a:xfrm>
          <a:prstGeom prst="rect">
            <a:avLst/>
          </a:prstGeom>
          <a:noFill/>
          <a:ln w="9525">
            <a:noFill/>
            <a:miter lim="800000"/>
            <a:headEnd/>
            <a:tailEnd/>
          </a:ln>
          <a:effectLst/>
        </p:spPr>
      </p:pic>
    </p:spTree>
    <p:extLst>
      <p:ext uri="{BB962C8B-B14F-4D97-AF65-F5344CB8AC3E}">
        <p14:creationId xmlns:p14="http://schemas.microsoft.com/office/powerpoint/2010/main" val="1135780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TotalTime>
  <Words>624</Words>
  <Application>Microsoft Office PowerPoint</Application>
  <PresentationFormat>On-screen Show (4:3)</PresentationFormat>
  <Paragraphs>45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Constantia</vt:lpstr>
      <vt:lpstr>Wingdings 2</vt:lpstr>
      <vt:lpstr>Flow</vt:lpstr>
      <vt:lpstr>Vasculitis</vt:lpstr>
      <vt:lpstr>Giant cell (temporal) vasculitis: </vt:lpstr>
      <vt:lpstr>Pathogenesis</vt:lpstr>
      <vt:lpstr>Morphology</vt:lpstr>
      <vt:lpstr>PowerPoint Presentation</vt:lpstr>
      <vt:lpstr>  Thromboangiitis Obliterans (Buerger Disease) </vt:lpstr>
      <vt:lpstr>Pathogenesis:</vt:lpstr>
      <vt:lpstr>Morphology: </vt:lpstr>
      <vt:lpstr>PowerPoint Presentation</vt:lpstr>
      <vt:lpstr>Vascular Tumors: </vt:lpstr>
      <vt:lpstr>Benign Tumors: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Intermediate Grade Tumors:  </vt:lpstr>
      <vt:lpstr>PowerPoint Presentation</vt:lpstr>
      <vt:lpstr>Hemangioendothelioma</vt:lpstr>
      <vt:lpstr>Malignant Tumors: </vt:lpstr>
      <vt:lpstr>PowerPoint Presentation</vt:lpstr>
      <vt:lpstr>Cardiac Tumors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Hypertensive Vascular diseases </dc:title>
  <dc:creator/>
  <cp:lastModifiedBy>Saad Alomar</cp:lastModifiedBy>
  <cp:revision>7</cp:revision>
  <dcterms:created xsi:type="dcterms:W3CDTF">2006-08-16T00:00:00Z</dcterms:created>
  <dcterms:modified xsi:type="dcterms:W3CDTF">2022-12-12T20:49:38Z</dcterms:modified>
</cp:coreProperties>
</file>